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283"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80" r:id="rId22"/>
    <p:sldId id="281" r:id="rId23"/>
    <p:sldId id="282" r:id="rId24"/>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1" d="100"/>
          <a:sy n="71" d="100"/>
        </p:scale>
        <p:origin x="-1506" y="-15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F09FAC6-AD74-4C4C-993A-2DB2E704091D}" type="datetimeFigureOut">
              <a:rPr lang="fr-FR" smtClean="0"/>
              <a:t>17/04/2015</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FF8583B-508A-4D91-8E2A-CE1B32C99A67}" type="slidenum">
              <a:rPr lang="fr-FR" smtClean="0"/>
              <a:t>‹N°›</a:t>
            </a:fld>
            <a:endParaRPr lang="fr-FR"/>
          </a:p>
        </p:txBody>
      </p:sp>
    </p:spTree>
    <p:extLst>
      <p:ext uri="{BB962C8B-B14F-4D97-AF65-F5344CB8AC3E}">
        <p14:creationId xmlns:p14="http://schemas.microsoft.com/office/powerpoint/2010/main" val="33557510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8" name="Titr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fr-FR" smtClean="0"/>
              <a:t>Modifiez le style du titre</a:t>
            </a:r>
            <a:endParaRPr kumimoji="0" lang="en-US"/>
          </a:p>
        </p:txBody>
      </p:sp>
      <p:sp>
        <p:nvSpPr>
          <p:cNvPr id="28" name="Espace réservé de la date 27"/>
          <p:cNvSpPr>
            <a:spLocks noGrp="1"/>
          </p:cNvSpPr>
          <p:nvPr>
            <p:ph type="dt" sz="half" idx="10"/>
          </p:nvPr>
        </p:nvSpPr>
        <p:spPr/>
        <p:txBody>
          <a:bodyPr/>
          <a:lstStyle/>
          <a:p>
            <a:fld id="{AA309A6D-C09C-4548-B29A-6CF363A7E532}" type="datetimeFigureOut">
              <a:rPr lang="fr-FR" smtClean="0"/>
              <a:t>17/04/2015</a:t>
            </a:fld>
            <a:endParaRPr lang="fr-BE"/>
          </a:p>
        </p:txBody>
      </p:sp>
      <p:sp>
        <p:nvSpPr>
          <p:cNvPr id="17" name="Espace réservé du pied de page 16"/>
          <p:cNvSpPr>
            <a:spLocks noGrp="1"/>
          </p:cNvSpPr>
          <p:nvPr>
            <p:ph type="ftr" sz="quarter" idx="11"/>
          </p:nvPr>
        </p:nvSpPr>
        <p:spPr/>
        <p:txBody>
          <a:bodyPr/>
          <a:lstStyle/>
          <a:p>
            <a:endParaRPr lang="fr-BE"/>
          </a:p>
        </p:txBody>
      </p:sp>
      <p:sp>
        <p:nvSpPr>
          <p:cNvPr id="29" name="Espace réservé du numéro de diapositive 28"/>
          <p:cNvSpPr>
            <a:spLocks noGrp="1"/>
          </p:cNvSpPr>
          <p:nvPr>
            <p:ph type="sldNum" sz="quarter" idx="12"/>
          </p:nvPr>
        </p:nvSpPr>
        <p:spPr/>
        <p:txBody>
          <a:bodyPr/>
          <a:lstStyle/>
          <a:p>
            <a:fld id="{CF4668DC-857F-487D-BFFA-8C0CA5037977}" type="slidenum">
              <a:rPr lang="fr-BE" smtClean="0"/>
              <a:t>‹N°›</a:t>
            </a:fld>
            <a:endParaRPr lang="fr-BE"/>
          </a:p>
        </p:txBody>
      </p:sp>
      <p:sp>
        <p:nvSpPr>
          <p:cNvPr id="9" name="Sous-titr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Modifiez le style des sous-titres du masque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Modifiez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A309A6D-C09C-4548-B29A-6CF363A7E532}" type="datetimeFigureOut">
              <a:rPr lang="fr-FR" smtClean="0"/>
              <a:t>17/04/2015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kumimoji="0" lang="fr-FR" smtClean="0"/>
              <a:t>Modifiez le style du titre</a:t>
            </a:r>
            <a:endParaRPr kumimoji="0" lang="en-US"/>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A309A6D-C09C-4548-B29A-6CF363A7E532}" type="datetimeFigureOut">
              <a:rPr lang="fr-FR" smtClean="0"/>
              <a:t>17/04/2015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Modifiez le style du titre</a:t>
            </a:r>
            <a:endParaRPr kumimoji="0" lang="en-US"/>
          </a:p>
        </p:txBody>
      </p:sp>
      <p:sp>
        <p:nvSpPr>
          <p:cNvPr id="3" name="Espace réservé du contenu 2"/>
          <p:cNvSpPr>
            <a:spLocks noGrp="1"/>
          </p:cNvSpPr>
          <p:nvPr>
            <p:ph idx="1"/>
          </p:nvPr>
        </p:nvSpPr>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A309A6D-C09C-4548-B29A-6CF363A7E532}" type="datetimeFigureOut">
              <a:rPr lang="fr-FR" smtClean="0"/>
              <a:t>17/04/2015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3">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fr-FR" smtClean="0"/>
              <a:t>Modifiez le style du titre</a:t>
            </a:r>
            <a:endParaRPr kumimoji="0" lang="en-US"/>
          </a:p>
        </p:txBody>
      </p:sp>
      <p:sp>
        <p:nvSpPr>
          <p:cNvPr id="3" name="Espace réservé du texte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Modifiez les styles du texte du masque</a:t>
            </a:r>
          </a:p>
        </p:txBody>
      </p:sp>
      <p:sp>
        <p:nvSpPr>
          <p:cNvPr id="4" name="Espace réservé de la date 3"/>
          <p:cNvSpPr>
            <a:spLocks noGrp="1"/>
          </p:cNvSpPr>
          <p:nvPr>
            <p:ph type="dt" sz="half" idx="10"/>
          </p:nvPr>
        </p:nvSpPr>
        <p:spPr/>
        <p:txBody>
          <a:bodyPr/>
          <a:lstStyle/>
          <a:p>
            <a:fld id="{AA309A6D-C09C-4548-B29A-6CF363A7E532}" type="datetimeFigureOut">
              <a:rPr lang="fr-FR" smtClean="0"/>
              <a:t>17/04/2015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a:xfrm>
            <a:off x="7924800" y="6416675"/>
            <a:ext cx="762000" cy="365125"/>
          </a:xfrm>
        </p:spPr>
        <p:txBody>
          <a:bodyPr/>
          <a:lstStyle/>
          <a:p>
            <a:fld id="{CF4668DC-857F-487D-BFFA-8C0CA5037977}" type="slidenum">
              <a:rPr lang="fr-BE" smtClean="0"/>
              <a:t>‹N°›</a:t>
            </a:fld>
            <a:endParaRPr lang="fr-BE"/>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Modifiez le style du titre</a:t>
            </a:r>
            <a:endParaRPr kumimoji="0" lang="en-US"/>
          </a:p>
        </p:txBody>
      </p:sp>
      <p:sp>
        <p:nvSpPr>
          <p:cNvPr id="3" name="Espace réservé du contenu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AA309A6D-C09C-4548-B29A-6CF363A7E532}" type="datetimeFigureOut">
              <a:rPr lang="fr-FR" smtClean="0"/>
              <a:t>17/04/2015</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8229600" cy="1143000"/>
          </a:xfrm>
        </p:spPr>
        <p:txBody>
          <a:bodyPr anchor="ctr"/>
          <a:lstStyle>
            <a:lvl1pPr>
              <a:defRPr/>
            </a:lvl1pPr>
          </a:lstStyle>
          <a:p>
            <a:r>
              <a:rPr kumimoji="0" lang="fr-FR" smtClean="0"/>
              <a:t>Modifiez le style du titre</a:t>
            </a:r>
            <a:endParaRPr kumimoji="0" lang="en-US"/>
          </a:p>
        </p:txBody>
      </p:sp>
      <p:sp>
        <p:nvSpPr>
          <p:cNvPr id="3" name="Espace réservé du texte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Modifiez les styles du texte du masque</a:t>
            </a:r>
          </a:p>
        </p:txBody>
      </p:sp>
      <p:sp>
        <p:nvSpPr>
          <p:cNvPr id="4" name="Espace réservé du texte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Modifiez les styles du texte du masque</a:t>
            </a:r>
          </a:p>
        </p:txBody>
      </p:sp>
      <p:sp>
        <p:nvSpPr>
          <p:cNvPr id="5" name="Espace réservé du contenu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p>
            <a:fld id="{AA309A6D-C09C-4548-B29A-6CF363A7E532}" type="datetimeFigureOut">
              <a:rPr lang="fr-FR" smtClean="0"/>
              <a:t>17/04/2015</a:t>
            </a:fld>
            <a:endParaRPr lang="fr-BE"/>
          </a:p>
        </p:txBody>
      </p:sp>
      <p:sp>
        <p:nvSpPr>
          <p:cNvPr id="8" name="Espace réservé du pied de page 7"/>
          <p:cNvSpPr>
            <a:spLocks noGrp="1"/>
          </p:cNvSpPr>
          <p:nvPr>
            <p:ph type="ftr" sz="quarter" idx="11"/>
          </p:nvPr>
        </p:nvSpPr>
        <p:spPr/>
        <p:txBody>
          <a:bodyPr/>
          <a:lstStyle/>
          <a:p>
            <a:endParaRPr lang="fr-BE"/>
          </a:p>
        </p:txBody>
      </p:sp>
      <p:sp>
        <p:nvSpPr>
          <p:cNvPr id="9" name="Espace réservé du numéro de diapositive 8"/>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Modifiez le style du titre</a:t>
            </a:r>
            <a:endParaRPr kumimoji="0" lang="en-US"/>
          </a:p>
        </p:txBody>
      </p:sp>
      <p:sp>
        <p:nvSpPr>
          <p:cNvPr id="3" name="Espace réservé de la date 2"/>
          <p:cNvSpPr>
            <a:spLocks noGrp="1"/>
          </p:cNvSpPr>
          <p:nvPr>
            <p:ph type="dt" sz="half" idx="10"/>
          </p:nvPr>
        </p:nvSpPr>
        <p:spPr/>
        <p:txBody>
          <a:bodyPr/>
          <a:lstStyle/>
          <a:p>
            <a:fld id="{AA309A6D-C09C-4548-B29A-6CF363A7E532}" type="datetimeFigureOut">
              <a:rPr lang="fr-FR" smtClean="0"/>
              <a:t>17/04/2015</a:t>
            </a:fld>
            <a:endParaRPr lang="fr-BE"/>
          </a:p>
        </p:txBody>
      </p:sp>
      <p:sp>
        <p:nvSpPr>
          <p:cNvPr id="4" name="Espace réservé du pied de page 3"/>
          <p:cNvSpPr>
            <a:spLocks noGrp="1"/>
          </p:cNvSpPr>
          <p:nvPr>
            <p:ph type="ftr" sz="quarter" idx="11"/>
          </p:nvPr>
        </p:nvSpPr>
        <p:spPr/>
        <p:txBody>
          <a:bodyPr/>
          <a:lstStyle/>
          <a:p>
            <a:endParaRPr lang="fr-BE"/>
          </a:p>
        </p:txBody>
      </p:sp>
      <p:sp>
        <p:nvSpPr>
          <p:cNvPr id="5" name="Espace réservé du numéro de diapositive 4"/>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A309A6D-C09C-4548-B29A-6CF363A7E532}" type="datetimeFigureOut">
              <a:rPr lang="fr-FR" smtClean="0"/>
              <a:t>17/04/2015</a:t>
            </a:fld>
            <a:endParaRPr lang="fr-BE"/>
          </a:p>
        </p:txBody>
      </p:sp>
      <p:sp>
        <p:nvSpPr>
          <p:cNvPr id="3" name="Espace réservé du pied de page 2"/>
          <p:cNvSpPr>
            <a:spLocks noGrp="1"/>
          </p:cNvSpPr>
          <p:nvPr>
            <p:ph type="ftr" sz="quarter" idx="11"/>
          </p:nvPr>
        </p:nvSpPr>
        <p:spPr/>
        <p:txBody>
          <a:bodyPr/>
          <a:lstStyle/>
          <a:p>
            <a:endParaRPr lang="fr-BE"/>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fr-FR" smtClean="0"/>
              <a:t>Modifiez le style du titre</a:t>
            </a:r>
            <a:endParaRPr kumimoji="0" lang="en-US"/>
          </a:p>
        </p:txBody>
      </p:sp>
      <p:sp>
        <p:nvSpPr>
          <p:cNvPr id="3" name="Espace réservé du texte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fr-FR" smtClean="0"/>
              <a:t>Modifiez les styles du texte du masque</a:t>
            </a:r>
          </a:p>
        </p:txBody>
      </p:sp>
      <p:sp>
        <p:nvSpPr>
          <p:cNvPr id="4" name="Espace réservé du contenu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AA309A6D-C09C-4548-B29A-6CF363A7E532}" type="datetimeFigureOut">
              <a:rPr lang="fr-FR" smtClean="0"/>
              <a:t>17/04/2015</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fr-FR" smtClean="0"/>
              <a:t>Modifiez le style du titre</a:t>
            </a:r>
            <a:endParaRPr kumimoji="0" lang="en-US"/>
          </a:p>
        </p:txBody>
      </p:sp>
      <p:sp>
        <p:nvSpPr>
          <p:cNvPr id="3" name="Espace réservé pour une image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fr-FR" smtClean="0">
                <a:solidFill>
                  <a:schemeClr val="lt1"/>
                </a:solidFill>
                <a:latin typeface="+mn-lt"/>
                <a:ea typeface="+mn-ea"/>
                <a:cs typeface="+mn-cs"/>
              </a:rPr>
              <a:t>Cliquez sur l'icône pour ajouter une image</a:t>
            </a:r>
            <a:endParaRPr kumimoji="0" lang="en-US" dirty="0">
              <a:solidFill>
                <a:schemeClr val="lt1"/>
              </a:solidFill>
              <a:latin typeface="+mn-lt"/>
              <a:ea typeface="+mn-ea"/>
              <a:cs typeface="+mn-cs"/>
            </a:endParaRPr>
          </a:p>
        </p:txBody>
      </p:sp>
      <p:sp>
        <p:nvSpPr>
          <p:cNvPr id="4" name="Espace réservé du texte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fr-FR" smtClean="0"/>
              <a:t>Modifiez les styles du texte du masque</a:t>
            </a:r>
          </a:p>
        </p:txBody>
      </p:sp>
      <p:sp>
        <p:nvSpPr>
          <p:cNvPr id="5" name="Espace réservé de la date 4"/>
          <p:cNvSpPr>
            <a:spLocks noGrp="1"/>
          </p:cNvSpPr>
          <p:nvPr>
            <p:ph type="dt" sz="half" idx="10"/>
          </p:nvPr>
        </p:nvSpPr>
        <p:spPr/>
        <p:txBody>
          <a:bodyPr/>
          <a:lstStyle/>
          <a:p>
            <a:fld id="{AA309A6D-C09C-4548-B29A-6CF363A7E532}" type="datetimeFigureOut">
              <a:rPr lang="fr-FR" smtClean="0"/>
              <a:t>17/04/2015</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Espace réservé du titre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fr-FR" smtClean="0"/>
              <a:t>Modifiez le style du titre</a:t>
            </a:r>
            <a:endParaRPr kumimoji="0" lang="en-US"/>
          </a:p>
        </p:txBody>
      </p:sp>
      <p:sp>
        <p:nvSpPr>
          <p:cNvPr id="13" name="Espace réservé du texte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fr-FR" smtClean="0"/>
              <a:t>Modifiez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4" name="Espace réservé de la date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AA309A6D-C09C-4548-B29A-6CF363A7E532}" type="datetimeFigureOut">
              <a:rPr lang="fr-FR" smtClean="0"/>
              <a:t>17/04/2015</a:t>
            </a:fld>
            <a:endParaRPr lang="fr-BE"/>
          </a:p>
        </p:txBody>
      </p:sp>
      <p:sp>
        <p:nvSpPr>
          <p:cNvPr id="3" name="Espace réservé du pied de page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fr-BE"/>
          </a:p>
        </p:txBody>
      </p:sp>
      <p:sp>
        <p:nvSpPr>
          <p:cNvPr id="23" name="Espace réservé du numéro de diapositive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CF4668DC-857F-487D-BFFA-8C0CA5037977}" type="slidenum">
              <a:rPr lang="fr-BE" smtClean="0"/>
              <a:t>‹N°›</a:t>
            </a:fld>
            <a:endParaRPr lang="fr-BE"/>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1.wmf"/></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55576" y="476672"/>
            <a:ext cx="8229600" cy="1143000"/>
          </a:xfrm>
        </p:spPr>
        <p:txBody>
          <a:bodyPr>
            <a:normAutofit fontScale="90000"/>
          </a:bodyPr>
          <a:lstStyle/>
          <a:p>
            <a:r>
              <a:rPr lang="fr-FR" dirty="0">
                <a:solidFill>
                  <a:srgbClr val="FF0000"/>
                </a:solidFill>
              </a:rPr>
              <a:t>Le développement staturo-pondéral</a:t>
            </a: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1772816"/>
            <a:ext cx="5688632" cy="4474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27493241"/>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1088" y="300038"/>
            <a:ext cx="6980237" cy="6261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96979971"/>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a:t>Le développement somatique </a:t>
            </a:r>
            <a:br>
              <a:rPr lang="fr-FR" dirty="0"/>
            </a:br>
            <a:r>
              <a:rPr lang="fr-FR" dirty="0"/>
              <a:t>croissance et maturation de l’enfant</a:t>
            </a:r>
          </a:p>
        </p:txBody>
      </p:sp>
      <p:sp>
        <p:nvSpPr>
          <p:cNvPr id="3" name="Espace réservé du contenu 2"/>
          <p:cNvSpPr>
            <a:spLocks noGrp="1"/>
          </p:cNvSpPr>
          <p:nvPr>
            <p:ph idx="1"/>
          </p:nvPr>
        </p:nvSpPr>
        <p:spPr>
          <a:xfrm>
            <a:off x="457200" y="1600201"/>
            <a:ext cx="8229600" cy="1972815"/>
          </a:xfrm>
        </p:spPr>
        <p:txBody>
          <a:bodyPr>
            <a:normAutofit fontScale="62500" lnSpcReduction="20000"/>
          </a:bodyPr>
          <a:lstStyle/>
          <a:p>
            <a:r>
              <a:rPr lang="fr-FR" b="1" dirty="0"/>
              <a:t>La croissance pondérale</a:t>
            </a:r>
          </a:p>
          <a:p>
            <a:r>
              <a:rPr lang="fr-FR" b="1" dirty="0"/>
              <a:t>Poids :</a:t>
            </a:r>
            <a:r>
              <a:rPr lang="fr-FR" dirty="0"/>
              <a:t> enfant nu.  </a:t>
            </a:r>
          </a:p>
          <a:p>
            <a:r>
              <a:rPr lang="fr-FR" dirty="0"/>
              <a:t>en kilogramme ou en gramme chez le tout petit. </a:t>
            </a:r>
          </a:p>
          <a:p>
            <a:r>
              <a:rPr lang="fr-FR" dirty="0"/>
              <a:t>Même balance. Même moment de la journée.</a:t>
            </a:r>
          </a:p>
          <a:p>
            <a:r>
              <a:rPr lang="fr-FR" dirty="0"/>
              <a:t>Perte de poids de 5 à 8% du poids pendant les 4 à 5 premiers jours de vie.</a:t>
            </a:r>
          </a:p>
          <a:p>
            <a:r>
              <a:rPr lang="fr-FR" dirty="0"/>
              <a:t>          Parfois </a:t>
            </a:r>
            <a:r>
              <a:rPr lang="fr-FR" dirty="0" err="1"/>
              <a:t>hypotrophe</a:t>
            </a:r>
            <a:r>
              <a:rPr lang="fr-FR" dirty="0"/>
              <a:t> – </a:t>
            </a:r>
            <a:r>
              <a:rPr lang="fr-FR" dirty="0" err="1"/>
              <a:t>macrosome</a:t>
            </a:r>
            <a:r>
              <a:rPr lang="fr-FR" dirty="0"/>
              <a:t>.</a:t>
            </a:r>
          </a:p>
          <a:p>
            <a:endParaRPr lang="fr-FR"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5" y="3645024"/>
            <a:ext cx="3724275"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4283968" y="4221088"/>
            <a:ext cx="4572000" cy="923330"/>
          </a:xfrm>
          <a:prstGeom prst="rect">
            <a:avLst/>
          </a:prstGeom>
        </p:spPr>
        <p:txBody>
          <a:bodyPr>
            <a:spAutoFit/>
          </a:bodyPr>
          <a:lstStyle/>
          <a:p>
            <a:r>
              <a:rPr lang="fr-FR" dirty="0">
                <a:solidFill>
                  <a:srgbClr val="FF0000"/>
                </a:solidFill>
              </a:rPr>
              <a:t>Repères: 5 mois: poids de naissance X 2</a:t>
            </a:r>
          </a:p>
          <a:p>
            <a:r>
              <a:rPr lang="fr-FR" dirty="0">
                <a:solidFill>
                  <a:srgbClr val="FF0000"/>
                </a:solidFill>
              </a:rPr>
              <a:t>                1 an :        //     //          //       X 3</a:t>
            </a:r>
          </a:p>
          <a:p>
            <a:r>
              <a:rPr lang="fr-FR" dirty="0">
                <a:solidFill>
                  <a:srgbClr val="FF0000"/>
                </a:solidFill>
              </a:rPr>
              <a:t>                2 ans :      //      //         //       X 4</a:t>
            </a:r>
          </a:p>
        </p:txBody>
      </p:sp>
    </p:spTree>
    <p:extLst>
      <p:ext uri="{BB962C8B-B14F-4D97-AF65-F5344CB8AC3E}">
        <p14:creationId xmlns:p14="http://schemas.microsoft.com/office/powerpoint/2010/main" val="1053097940"/>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4425" y="550863"/>
            <a:ext cx="6913563" cy="5761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3452360"/>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a:t>Le développement somatique </a:t>
            </a:r>
            <a:br>
              <a:rPr lang="fr-FR" dirty="0"/>
            </a:br>
            <a:r>
              <a:rPr lang="fr-FR" dirty="0"/>
              <a:t>croissance et maturation de l’enfant</a:t>
            </a:r>
          </a:p>
        </p:txBody>
      </p:sp>
      <p:sp>
        <p:nvSpPr>
          <p:cNvPr id="3" name="Espace réservé du contenu 2"/>
          <p:cNvSpPr>
            <a:spLocks noGrp="1"/>
          </p:cNvSpPr>
          <p:nvPr>
            <p:ph idx="1"/>
          </p:nvPr>
        </p:nvSpPr>
        <p:spPr/>
        <p:txBody>
          <a:bodyPr>
            <a:normAutofit/>
          </a:bodyPr>
          <a:lstStyle/>
          <a:p>
            <a:r>
              <a:rPr lang="fr-FR" sz="2200" dirty="0"/>
              <a:t>* </a:t>
            </a:r>
            <a:r>
              <a:rPr lang="fr-FR" sz="2200" b="1" i="1" dirty="0"/>
              <a:t>Le périmètre crânien ( P.C. )</a:t>
            </a:r>
          </a:p>
          <a:p>
            <a:r>
              <a:rPr lang="fr-FR" sz="2200" dirty="0"/>
              <a:t>Permet d’apprécier le volume du cerveau, jusqu’à 3 ans.</a:t>
            </a:r>
          </a:p>
          <a:p>
            <a:r>
              <a:rPr lang="fr-FR" sz="2200" dirty="0"/>
              <a:t>hydrocéphalie : croissance trop rapide.</a:t>
            </a:r>
          </a:p>
          <a:p>
            <a:r>
              <a:rPr lang="fr-FR" sz="2200" dirty="0"/>
              <a:t>Microcéphalie : croissance trop lente.</a:t>
            </a:r>
          </a:p>
          <a:p>
            <a:r>
              <a:rPr lang="fr-FR" sz="2200" b="1" i="1" dirty="0"/>
              <a:t>Les fontanelles</a:t>
            </a:r>
            <a:r>
              <a:rPr lang="fr-FR" sz="2200" dirty="0"/>
              <a:t>:</a:t>
            </a:r>
          </a:p>
          <a:p>
            <a:r>
              <a:rPr lang="fr-FR" sz="2200" dirty="0"/>
              <a:t>           </a:t>
            </a:r>
            <a:r>
              <a:rPr lang="fr-FR" sz="2200" b="1" i="1" dirty="0"/>
              <a:t>- Fontanelle antérieure </a:t>
            </a:r>
            <a:r>
              <a:rPr lang="fr-FR" sz="2200" dirty="0"/>
              <a:t>: se ferme entre 10 et 18 mois.</a:t>
            </a:r>
          </a:p>
          <a:p>
            <a:r>
              <a:rPr lang="fr-FR" sz="2200" dirty="0"/>
              <a:t>           - </a:t>
            </a:r>
            <a:r>
              <a:rPr lang="fr-FR" sz="2200" b="1" i="1" dirty="0"/>
              <a:t>Fontanelle postérieure </a:t>
            </a:r>
            <a:r>
              <a:rPr lang="fr-FR" sz="2200" dirty="0"/>
              <a:t>: se ferme vers 1 mois.</a:t>
            </a:r>
          </a:p>
          <a:p>
            <a:endParaRPr lang="fr-FR" sz="2200" dirty="0"/>
          </a:p>
          <a:p>
            <a:r>
              <a:rPr lang="fr-FR" sz="2200" dirty="0">
                <a:solidFill>
                  <a:srgbClr val="FF0000"/>
                </a:solidFill>
              </a:rPr>
              <a:t>   Parfois : bosse </a:t>
            </a:r>
            <a:r>
              <a:rPr lang="fr-FR" sz="2200" dirty="0" err="1">
                <a:solidFill>
                  <a:srgbClr val="FF0000"/>
                </a:solidFill>
              </a:rPr>
              <a:t>séro</a:t>
            </a:r>
            <a:r>
              <a:rPr lang="fr-FR" sz="2200" dirty="0">
                <a:solidFill>
                  <a:srgbClr val="FF0000"/>
                </a:solidFill>
              </a:rPr>
              <a:t>-sanguine </a:t>
            </a:r>
          </a:p>
          <a:p>
            <a:r>
              <a:rPr lang="fr-FR" sz="2200" dirty="0">
                <a:solidFill>
                  <a:srgbClr val="FF0000"/>
                </a:solidFill>
              </a:rPr>
              <a:t>                 </a:t>
            </a:r>
            <a:r>
              <a:rPr lang="fr-FR" sz="2200" dirty="0" err="1">
                <a:solidFill>
                  <a:srgbClr val="FF0000"/>
                </a:solidFill>
              </a:rPr>
              <a:t>céphalhématome</a:t>
            </a:r>
            <a:endParaRPr lang="fr-FR" sz="2200" dirty="0">
              <a:solidFill>
                <a:srgbClr val="FF0000"/>
              </a:solidFill>
            </a:endParaRPr>
          </a:p>
          <a:p>
            <a:endParaRPr lang="fr-FR" dirty="0"/>
          </a:p>
        </p:txBody>
      </p:sp>
      <p:pic>
        <p:nvPicPr>
          <p:cNvPr id="717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8024" y="4437112"/>
            <a:ext cx="4067175" cy="2024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6811953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1088" y="836712"/>
            <a:ext cx="6980237" cy="4536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618859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a:t>Le développement somatique </a:t>
            </a:r>
            <a:br>
              <a:rPr lang="fr-FR" dirty="0"/>
            </a:br>
            <a:r>
              <a:rPr lang="fr-FR" dirty="0"/>
              <a:t>croissance et maturation de l’enfant</a:t>
            </a:r>
          </a:p>
        </p:txBody>
      </p:sp>
      <p:sp>
        <p:nvSpPr>
          <p:cNvPr id="3" name="Espace réservé du contenu 2"/>
          <p:cNvSpPr>
            <a:spLocks noGrp="1"/>
          </p:cNvSpPr>
          <p:nvPr>
            <p:ph idx="1"/>
          </p:nvPr>
        </p:nvSpPr>
        <p:spPr/>
        <p:txBody>
          <a:bodyPr>
            <a:normAutofit/>
          </a:bodyPr>
          <a:lstStyle/>
          <a:p>
            <a:r>
              <a:rPr lang="fr-FR" dirty="0"/>
              <a:t>* </a:t>
            </a:r>
            <a:r>
              <a:rPr lang="fr-FR" b="1" i="1" dirty="0"/>
              <a:t>Le périmètre thoracique</a:t>
            </a:r>
          </a:p>
          <a:p>
            <a:r>
              <a:rPr lang="fr-FR" dirty="0"/>
              <a:t>En rapport avec le P.C., il permet de déceler d’éventuels problèmes nutritionnels.</a:t>
            </a:r>
          </a:p>
          <a:p>
            <a:endParaRPr lang="fr-FR" dirty="0"/>
          </a:p>
          <a:p>
            <a:r>
              <a:rPr lang="fr-FR" dirty="0"/>
              <a:t>* Indice de corpulence = indice de masse corporelle ( = IMC )  =</a:t>
            </a:r>
          </a:p>
          <a:p>
            <a:pPr marL="0" indent="0">
              <a:buNone/>
            </a:pPr>
            <a:endParaRPr lang="fr-FR" dirty="0"/>
          </a:p>
          <a:p>
            <a:endParaRPr lang="fr-FR" dirty="0"/>
          </a:p>
          <a:p>
            <a:r>
              <a:rPr lang="fr-FR" dirty="0"/>
              <a:t>IMC = état nutritionnel et masse grasse</a:t>
            </a:r>
          </a:p>
        </p:txBody>
      </p:sp>
      <p:graphicFrame>
        <p:nvGraphicFramePr>
          <p:cNvPr id="4" name="Objet 3"/>
          <p:cNvGraphicFramePr>
            <a:graphicFrameLocks noChangeAspect="1"/>
          </p:cNvGraphicFramePr>
          <p:nvPr>
            <p:extLst>
              <p:ext uri="{D42A27DB-BD31-4B8C-83A1-F6EECF244321}">
                <p14:modId xmlns:p14="http://schemas.microsoft.com/office/powerpoint/2010/main" val="4212181867"/>
              </p:ext>
            </p:extLst>
          </p:nvPr>
        </p:nvGraphicFramePr>
        <p:xfrm>
          <a:off x="1927225" y="4652963"/>
          <a:ext cx="1981200" cy="465137"/>
        </p:xfrm>
        <a:graphic>
          <a:graphicData uri="http://schemas.openxmlformats.org/presentationml/2006/ole">
            <mc:AlternateContent xmlns:mc="http://schemas.openxmlformats.org/markup-compatibility/2006">
              <mc:Choice xmlns:v="urn:schemas-microsoft-com:vml" Requires="v">
                <p:oleObj spid="_x0000_s9226" name="Equation" r:id="rId3" imgW="1346040" imgH="393480" progId="Equation.DSMT4">
                  <p:embed/>
                </p:oleObj>
              </mc:Choice>
              <mc:Fallback>
                <p:oleObj name="Equation" r:id="rId3" imgW="1346040" imgH="393480" progId="Equation.DSMT4">
                  <p:embed/>
                  <p:pic>
                    <p:nvPicPr>
                      <p:cNvPr id="0" name=""/>
                      <p:cNvPicPr/>
                      <p:nvPr/>
                    </p:nvPicPr>
                    <p:blipFill>
                      <a:blip r:embed="rId4"/>
                      <a:stretch>
                        <a:fillRect/>
                      </a:stretch>
                    </p:blipFill>
                    <p:spPr>
                      <a:xfrm>
                        <a:off x="1927225" y="4652963"/>
                        <a:ext cx="1981200" cy="465137"/>
                      </a:xfrm>
                      <a:prstGeom prst="rect">
                        <a:avLst/>
                      </a:prstGeom>
                    </p:spPr>
                  </p:pic>
                </p:oleObj>
              </mc:Fallback>
            </mc:AlternateContent>
          </a:graphicData>
        </a:graphic>
      </p:graphicFrame>
    </p:spTree>
    <p:extLst>
      <p:ext uri="{BB962C8B-B14F-4D97-AF65-F5344CB8AC3E}">
        <p14:creationId xmlns:p14="http://schemas.microsoft.com/office/powerpoint/2010/main" val="3624835366"/>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a:t>Le développement somatique </a:t>
            </a:r>
            <a:br>
              <a:rPr lang="fr-FR" dirty="0"/>
            </a:br>
            <a:r>
              <a:rPr lang="fr-FR" dirty="0"/>
              <a:t>croissance et maturation de l’enfant</a:t>
            </a:r>
          </a:p>
        </p:txBody>
      </p:sp>
      <p:sp>
        <p:nvSpPr>
          <p:cNvPr id="3" name="Espace réservé du contenu 2"/>
          <p:cNvSpPr>
            <a:spLocks noGrp="1"/>
          </p:cNvSpPr>
          <p:nvPr>
            <p:ph idx="1"/>
          </p:nvPr>
        </p:nvSpPr>
        <p:spPr/>
        <p:txBody>
          <a:bodyPr>
            <a:normAutofit fontScale="92500" lnSpcReduction="10000"/>
          </a:bodyPr>
          <a:lstStyle/>
          <a:p>
            <a:r>
              <a:rPr lang="fr-FR" sz="2400" b="1" i="1" dirty="0"/>
              <a:t>la dentition</a:t>
            </a:r>
          </a:p>
          <a:p>
            <a:r>
              <a:rPr lang="fr-FR" sz="2400" dirty="0"/>
              <a:t>Développement : dés la vie embryonnaire</a:t>
            </a:r>
          </a:p>
          <a:p>
            <a:r>
              <a:rPr lang="fr-FR" sz="2400" dirty="0"/>
              <a:t>Dents de lait = provisoires.</a:t>
            </a:r>
          </a:p>
          <a:p>
            <a:r>
              <a:rPr lang="fr-FR" sz="2400" dirty="0"/>
              <a:t>Dents définitives</a:t>
            </a:r>
            <a:r>
              <a:rPr lang="fr-FR" dirty="0"/>
              <a:t>.	</a:t>
            </a:r>
          </a:p>
          <a:p>
            <a:endParaRPr lang="fr-FR" dirty="0" smtClean="0"/>
          </a:p>
          <a:p>
            <a:endParaRPr lang="fr-FR" dirty="0"/>
          </a:p>
          <a:p>
            <a:endParaRPr lang="fr-FR" dirty="0" smtClean="0"/>
          </a:p>
          <a:p>
            <a:endParaRPr lang="fr-FR" dirty="0"/>
          </a:p>
          <a:p>
            <a:endParaRPr lang="fr-FR" dirty="0" smtClean="0"/>
          </a:p>
          <a:p>
            <a:endParaRPr lang="fr-FR" dirty="0"/>
          </a:p>
          <a:p>
            <a:r>
              <a:rPr lang="fr-FR" dirty="0" smtClean="0">
                <a:solidFill>
                  <a:srgbClr val="FF0000"/>
                </a:solidFill>
              </a:rPr>
              <a:t>A </a:t>
            </a:r>
            <a:r>
              <a:rPr lang="fr-FR" dirty="0">
                <a:solidFill>
                  <a:srgbClr val="FF0000"/>
                </a:solidFill>
              </a:rPr>
              <a:t>l ’âge de 3 ans l’enfant a 20 dents de lait.</a:t>
            </a:r>
          </a:p>
          <a:p>
            <a:endParaRPr lang="fr-FR" dirty="0">
              <a:solidFill>
                <a:srgbClr val="FF0000"/>
              </a:solidFill>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752" y="3140968"/>
            <a:ext cx="5889625" cy="2520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40265891"/>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8788" y="263525"/>
            <a:ext cx="5686425" cy="6334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42045847"/>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a:t>Le développement somatique </a:t>
            </a:r>
            <a:br>
              <a:rPr lang="fr-FR" dirty="0"/>
            </a:br>
            <a:r>
              <a:rPr lang="fr-FR" dirty="0"/>
              <a:t>croissance et maturation de l’enfant</a:t>
            </a:r>
          </a:p>
        </p:txBody>
      </p:sp>
      <p:sp>
        <p:nvSpPr>
          <p:cNvPr id="3" name="Espace réservé du contenu 2"/>
          <p:cNvSpPr>
            <a:spLocks noGrp="1"/>
          </p:cNvSpPr>
          <p:nvPr>
            <p:ph idx="1"/>
          </p:nvPr>
        </p:nvSpPr>
        <p:spPr/>
        <p:txBody>
          <a:bodyPr>
            <a:normAutofit/>
          </a:bodyPr>
          <a:lstStyle/>
          <a:p>
            <a:r>
              <a:rPr lang="fr-FR" b="1" i="1" u="sng" dirty="0"/>
              <a:t>Dents définitives</a:t>
            </a:r>
          </a:p>
          <a:p>
            <a:endParaRPr lang="fr-FR" dirty="0"/>
          </a:p>
          <a:p>
            <a:endParaRPr lang="fr-FR" dirty="0" smtClean="0"/>
          </a:p>
          <a:p>
            <a:endParaRPr lang="fr-FR" dirty="0"/>
          </a:p>
          <a:p>
            <a:endParaRPr lang="fr-FR" dirty="0" smtClean="0"/>
          </a:p>
          <a:p>
            <a:endParaRPr lang="fr-FR" dirty="0"/>
          </a:p>
          <a:p>
            <a:r>
              <a:rPr lang="fr-FR" dirty="0" smtClean="0">
                <a:solidFill>
                  <a:srgbClr val="FF0000"/>
                </a:solidFill>
              </a:rPr>
              <a:t>Remplacement </a:t>
            </a:r>
            <a:r>
              <a:rPr lang="fr-FR" dirty="0">
                <a:solidFill>
                  <a:srgbClr val="FF0000"/>
                </a:solidFill>
              </a:rPr>
              <a:t>des dents de lait = entre 6 et 13 ans.</a:t>
            </a:r>
          </a:p>
          <a:p>
            <a:r>
              <a:rPr lang="fr-FR" dirty="0">
                <a:solidFill>
                  <a:srgbClr val="FF0000"/>
                </a:solidFill>
              </a:rPr>
              <a:t>Radio du maxillaire = âge dentaire.</a:t>
            </a:r>
          </a:p>
          <a:p>
            <a:endParaRPr lang="fr-FR" dirty="0">
              <a:solidFill>
                <a:srgbClr val="FF0000"/>
              </a:solidFill>
            </a:endParaRP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27188" y="2270125"/>
            <a:ext cx="5889625" cy="2322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77829607"/>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2163" y="358775"/>
            <a:ext cx="5018087" cy="6145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20068274"/>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a:t>Le développement somatique </a:t>
            </a:r>
            <a:br>
              <a:rPr lang="fr-FR" dirty="0"/>
            </a:br>
            <a:r>
              <a:rPr lang="fr-FR" dirty="0"/>
              <a:t>croissance et maturation de l’enfant</a:t>
            </a:r>
          </a:p>
        </p:txBody>
      </p:sp>
      <p:sp>
        <p:nvSpPr>
          <p:cNvPr id="3" name="Espace réservé du contenu 2"/>
          <p:cNvSpPr>
            <a:spLocks noGrp="1"/>
          </p:cNvSpPr>
          <p:nvPr>
            <p:ph idx="1"/>
          </p:nvPr>
        </p:nvSpPr>
        <p:spPr/>
        <p:txBody>
          <a:bodyPr>
            <a:normAutofit fontScale="85000" lnSpcReduction="10000"/>
          </a:bodyPr>
          <a:lstStyle/>
          <a:p>
            <a:r>
              <a:rPr lang="fr-FR" b="1" dirty="0">
                <a:latin typeface="Times New Roman" pitchFamily="18" charset="0"/>
                <a:cs typeface="Times New Roman" pitchFamily="18" charset="0"/>
              </a:rPr>
              <a:t>Facteurs influençant la croissance </a:t>
            </a:r>
            <a:r>
              <a:rPr lang="fr-FR" dirty="0">
                <a:latin typeface="Times New Roman" pitchFamily="18" charset="0"/>
                <a:cs typeface="Times New Roman" pitchFamily="18" charset="0"/>
              </a:rPr>
              <a:t>: l ’environnement</a:t>
            </a:r>
            <a:br>
              <a:rPr lang="fr-FR" dirty="0">
                <a:latin typeface="Times New Roman" pitchFamily="18" charset="0"/>
                <a:cs typeface="Times New Roman" pitchFamily="18" charset="0"/>
              </a:rPr>
            </a:br>
            <a:r>
              <a:rPr lang="fr-FR" dirty="0">
                <a:latin typeface="Times New Roman" pitchFamily="18" charset="0"/>
                <a:cs typeface="Times New Roman" pitchFamily="18" charset="0"/>
              </a:rPr>
              <a:t/>
            </a:r>
            <a:br>
              <a:rPr lang="fr-FR" dirty="0">
                <a:latin typeface="Times New Roman" pitchFamily="18" charset="0"/>
                <a:cs typeface="Times New Roman" pitchFamily="18" charset="0"/>
              </a:rPr>
            </a:br>
            <a:r>
              <a:rPr lang="fr-FR" b="1" dirty="0">
                <a:latin typeface="Times New Roman" pitchFamily="18" charset="0"/>
                <a:cs typeface="Times New Roman" pitchFamily="18" charset="0"/>
              </a:rPr>
              <a:t>L ’alimentation </a:t>
            </a:r>
            <a:r>
              <a:rPr lang="fr-FR" dirty="0">
                <a:latin typeface="Times New Roman" pitchFamily="18" charset="0"/>
                <a:cs typeface="Times New Roman" pitchFamily="18" charset="0"/>
              </a:rPr>
              <a:t>- doit satisfaire aux besoins spécifiques :  carences les plus dommageables portent sur le manque de protéines animales et l ’insuffisance calorique </a:t>
            </a:r>
            <a:br>
              <a:rPr lang="fr-FR" dirty="0">
                <a:latin typeface="Times New Roman" pitchFamily="18" charset="0"/>
                <a:cs typeface="Times New Roman" pitchFamily="18" charset="0"/>
              </a:rPr>
            </a:br>
            <a:r>
              <a:rPr lang="fr-FR" dirty="0">
                <a:latin typeface="Times New Roman" pitchFamily="18" charset="0"/>
                <a:cs typeface="Times New Roman" pitchFamily="18" charset="0"/>
              </a:rPr>
              <a:t/>
            </a:r>
            <a:br>
              <a:rPr lang="fr-FR" dirty="0">
                <a:latin typeface="Times New Roman" pitchFamily="18" charset="0"/>
                <a:cs typeface="Times New Roman" pitchFamily="18" charset="0"/>
              </a:rPr>
            </a:br>
            <a:r>
              <a:rPr lang="fr-FR" b="1" dirty="0">
                <a:latin typeface="Times New Roman" pitchFamily="18" charset="0"/>
                <a:cs typeface="Times New Roman" pitchFamily="18" charset="0"/>
              </a:rPr>
              <a:t>L ’hygiène de vie </a:t>
            </a:r>
            <a:r>
              <a:rPr lang="fr-FR" dirty="0">
                <a:latin typeface="Times New Roman" pitchFamily="18" charset="0"/>
                <a:cs typeface="Times New Roman" pitchFamily="18" charset="0"/>
              </a:rPr>
              <a:t>- respect des rythmes</a:t>
            </a:r>
            <a:br>
              <a:rPr lang="fr-FR" dirty="0">
                <a:latin typeface="Times New Roman" pitchFamily="18" charset="0"/>
                <a:cs typeface="Times New Roman" pitchFamily="18" charset="0"/>
              </a:rPr>
            </a:br>
            <a:r>
              <a:rPr lang="fr-FR" dirty="0">
                <a:latin typeface="Times New Roman" pitchFamily="18" charset="0"/>
                <a:cs typeface="Times New Roman" pitchFamily="18" charset="0"/>
              </a:rPr>
              <a:t/>
            </a:r>
            <a:br>
              <a:rPr lang="fr-FR" dirty="0">
                <a:latin typeface="Times New Roman" pitchFamily="18" charset="0"/>
                <a:cs typeface="Times New Roman" pitchFamily="18" charset="0"/>
              </a:rPr>
            </a:br>
            <a:r>
              <a:rPr lang="fr-FR" b="1" dirty="0">
                <a:latin typeface="Times New Roman" pitchFamily="18" charset="0"/>
                <a:cs typeface="Times New Roman" pitchFamily="18" charset="0"/>
              </a:rPr>
              <a:t>les conditions socio-économiques </a:t>
            </a:r>
            <a:r>
              <a:rPr lang="fr-FR" dirty="0">
                <a:latin typeface="Times New Roman" pitchFamily="18" charset="0"/>
                <a:cs typeface="Times New Roman" pitchFamily="18" charset="0"/>
              </a:rPr>
              <a:t>: </a:t>
            </a:r>
            <a:r>
              <a:rPr lang="fr-FR" dirty="0" err="1">
                <a:latin typeface="Times New Roman" pitchFamily="18" charset="0"/>
                <a:cs typeface="Times New Roman" pitchFamily="18" charset="0"/>
              </a:rPr>
              <a:t>insulabrité</a:t>
            </a:r>
            <a:r>
              <a:rPr lang="fr-FR" dirty="0">
                <a:latin typeface="Times New Roman" pitchFamily="18" charset="0"/>
                <a:cs typeface="Times New Roman" pitchFamily="18" charset="0"/>
              </a:rPr>
              <a:t>, encombrement du logement, transplantation de région, pays</a:t>
            </a:r>
            <a:br>
              <a:rPr lang="fr-FR" dirty="0">
                <a:latin typeface="Times New Roman" pitchFamily="18" charset="0"/>
                <a:cs typeface="Times New Roman" pitchFamily="18" charset="0"/>
              </a:rPr>
            </a:br>
            <a:r>
              <a:rPr lang="fr-FR" dirty="0">
                <a:latin typeface="Times New Roman" pitchFamily="18" charset="0"/>
                <a:cs typeface="Times New Roman" pitchFamily="18" charset="0"/>
              </a:rPr>
              <a:t/>
            </a:r>
            <a:br>
              <a:rPr lang="fr-FR" dirty="0">
                <a:latin typeface="Times New Roman" pitchFamily="18" charset="0"/>
                <a:cs typeface="Times New Roman" pitchFamily="18" charset="0"/>
              </a:rPr>
            </a:br>
            <a:r>
              <a:rPr lang="fr-FR" b="1" dirty="0">
                <a:latin typeface="Times New Roman" pitchFamily="18" charset="0"/>
                <a:cs typeface="Times New Roman" pitchFamily="18" charset="0"/>
              </a:rPr>
              <a:t>Les conditions socio-affectives </a:t>
            </a:r>
            <a:r>
              <a:rPr lang="fr-FR" dirty="0">
                <a:latin typeface="Times New Roman" pitchFamily="18" charset="0"/>
                <a:cs typeface="Times New Roman" pitchFamily="18" charset="0"/>
              </a:rPr>
              <a:t>: équilibre psycho-affectif retentit directement sur l ’appétit de l ’enfant - si carence affective : sentiment d ’insécurité</a:t>
            </a:r>
          </a:p>
        </p:txBody>
      </p:sp>
    </p:spTree>
    <p:extLst>
      <p:ext uri="{BB962C8B-B14F-4D97-AF65-F5344CB8AC3E}">
        <p14:creationId xmlns:p14="http://schemas.microsoft.com/office/powerpoint/2010/main" val="2484408115"/>
      </p:ext>
    </p:extLst>
  </p:cSld>
  <p:clrMapOvr>
    <a:masterClrMapping/>
  </p:clrMapOvr>
  <mc:AlternateContent xmlns:mc="http://schemas.openxmlformats.org/markup-compatibility/2006">
    <mc:Choice xmlns:p14="http://schemas.microsoft.com/office/powerpoint/2010/main" Requires="p14">
      <p:transition spd="slow">
        <p14:flash/>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a:t>Le développement somatique </a:t>
            </a:r>
            <a:br>
              <a:rPr lang="fr-FR" dirty="0"/>
            </a:br>
            <a:r>
              <a:rPr lang="fr-FR" dirty="0"/>
              <a:t>croissance et maturation de l’enfant</a:t>
            </a:r>
          </a:p>
        </p:txBody>
      </p:sp>
      <p:sp>
        <p:nvSpPr>
          <p:cNvPr id="3" name="Espace réservé du contenu 2"/>
          <p:cNvSpPr>
            <a:spLocks noGrp="1"/>
          </p:cNvSpPr>
          <p:nvPr>
            <p:ph idx="1"/>
          </p:nvPr>
        </p:nvSpPr>
        <p:spPr/>
        <p:txBody>
          <a:bodyPr>
            <a:normAutofit fontScale="85000" lnSpcReduction="20000"/>
          </a:bodyPr>
          <a:lstStyle/>
          <a:p>
            <a:r>
              <a:rPr lang="fr-FR" b="1" dirty="0"/>
              <a:t>A la naissance </a:t>
            </a:r>
            <a:r>
              <a:rPr lang="fr-FR" dirty="0"/>
              <a:t>: le squelette est « mou » = cartilagineux.</a:t>
            </a:r>
          </a:p>
          <a:p>
            <a:r>
              <a:rPr lang="fr-FR" dirty="0"/>
              <a:t>Progressivement il se transforme en os « dur » jusqu’à 16 ans  </a:t>
            </a:r>
          </a:p>
          <a:p>
            <a:r>
              <a:rPr lang="fr-FR" dirty="0"/>
              <a:t>et 18 ans.</a:t>
            </a:r>
          </a:p>
          <a:p>
            <a:r>
              <a:rPr lang="fr-FR" dirty="0"/>
              <a:t>La nutrition doit être suffisante et diversifiée : </a:t>
            </a:r>
          </a:p>
          <a:p>
            <a:r>
              <a:rPr lang="fr-FR" dirty="0"/>
              <a:t>apport : </a:t>
            </a:r>
            <a:r>
              <a:rPr lang="fr-FR" dirty="0" err="1"/>
              <a:t>proteïnes</a:t>
            </a:r>
            <a:r>
              <a:rPr lang="fr-FR" dirty="0"/>
              <a:t>, sels minéraux, </a:t>
            </a:r>
          </a:p>
          <a:p>
            <a:r>
              <a:rPr lang="fr-FR" dirty="0"/>
              <a:t>vitamine D </a:t>
            </a:r>
            <a:endParaRPr lang="fr-FR" dirty="0" smtClean="0"/>
          </a:p>
          <a:p>
            <a:r>
              <a:rPr lang="fr-FR" dirty="0" smtClean="0"/>
              <a:t>Pour </a:t>
            </a:r>
            <a:r>
              <a:rPr lang="fr-FR" dirty="0"/>
              <a:t>l’</a:t>
            </a:r>
            <a:r>
              <a:rPr lang="fr-FR" dirty="0" err="1"/>
              <a:t>absortion</a:t>
            </a:r>
            <a:r>
              <a:rPr lang="fr-FR" dirty="0"/>
              <a:t> puis la fixation du calcium.</a:t>
            </a:r>
          </a:p>
          <a:p>
            <a:r>
              <a:rPr lang="fr-FR" dirty="0"/>
              <a:t>Le capital osseux est un acquis pour la vie.</a:t>
            </a:r>
          </a:p>
          <a:p>
            <a:r>
              <a:rPr lang="fr-FR" dirty="0" err="1"/>
              <a:t>L’age</a:t>
            </a:r>
            <a:r>
              <a:rPr lang="fr-FR" dirty="0"/>
              <a:t> osseux = radio qui permet de voir le stade d’ossification cartilagineuse des os et disparition des cartilages de conjugaison</a:t>
            </a:r>
          </a:p>
        </p:txBody>
      </p:sp>
    </p:spTree>
    <p:extLst>
      <p:ext uri="{BB962C8B-B14F-4D97-AF65-F5344CB8AC3E}">
        <p14:creationId xmlns:p14="http://schemas.microsoft.com/office/powerpoint/2010/main" val="304778547"/>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1312863"/>
            <a:ext cx="8991600" cy="423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0125639"/>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16063"/>
            <a:ext cx="9144000" cy="3829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67781524"/>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a:t>Le développement somatique </a:t>
            </a:r>
            <a:br>
              <a:rPr lang="fr-FR" dirty="0"/>
            </a:br>
            <a:r>
              <a:rPr lang="fr-FR" dirty="0"/>
              <a:t>croissance et maturation de l’enfant</a:t>
            </a:r>
          </a:p>
        </p:txBody>
      </p:sp>
      <p:sp>
        <p:nvSpPr>
          <p:cNvPr id="3" name="Espace réservé du contenu 2"/>
          <p:cNvSpPr>
            <a:spLocks noGrp="1"/>
          </p:cNvSpPr>
          <p:nvPr>
            <p:ph idx="1"/>
          </p:nvPr>
        </p:nvSpPr>
        <p:spPr/>
        <p:txBody>
          <a:bodyPr>
            <a:normAutofit fontScale="70000" lnSpcReduction="20000"/>
          </a:bodyPr>
          <a:lstStyle/>
          <a:p>
            <a:r>
              <a:rPr lang="fr-FR" dirty="0"/>
              <a:t>V </a:t>
            </a:r>
            <a:r>
              <a:rPr lang="fr-FR" b="1" i="1" dirty="0"/>
              <a:t>conclusion</a:t>
            </a:r>
          </a:p>
          <a:p>
            <a:r>
              <a:rPr lang="fr-FR" dirty="0"/>
              <a:t>Chaque enfant grandit à son rythme selon l’environnement et ses facteurs génétiques.</a:t>
            </a:r>
          </a:p>
          <a:p>
            <a:r>
              <a:rPr lang="fr-FR" dirty="0"/>
              <a:t>Des affections répétées épuisent l’organisme dans sa réparation au détriment de sa construction.</a:t>
            </a:r>
          </a:p>
          <a:p>
            <a:r>
              <a:rPr lang="fr-FR" dirty="0"/>
              <a:t>Tout changement dans la stature, l’évolution pondérale, le P.C. ou une rupture de courbe est un signe d’alerte.</a:t>
            </a:r>
          </a:p>
          <a:p>
            <a:r>
              <a:rPr lang="fr-FR" dirty="0"/>
              <a:t>Le rôle du soignant est primordial dans le suivi de la croissance de l’enfant.</a:t>
            </a:r>
          </a:p>
          <a:p>
            <a:r>
              <a:rPr lang="fr-FR" dirty="0"/>
              <a:t>Retranscrire les données sur les courbes du carnet de santé est un des meilleurs moyens de surveiller la croissance de l’enfant.</a:t>
            </a:r>
          </a:p>
          <a:p>
            <a:r>
              <a:rPr lang="fr-FR" dirty="0"/>
              <a:t>Une bonne connaissance des différentes étapes de la croissance et des facteurs qui interviennent dans son déroulement permet une analyse objective des données et la détection précoce des retards, en particuliers staturaux, qui vont nécessiter des explorations adéquates et une thérapeutique précoce.</a:t>
            </a:r>
          </a:p>
          <a:p>
            <a:r>
              <a:rPr lang="fr-FR" dirty="0"/>
              <a:t> </a:t>
            </a:r>
          </a:p>
        </p:txBody>
      </p:sp>
    </p:spTree>
    <p:extLst>
      <p:ext uri="{BB962C8B-B14F-4D97-AF65-F5344CB8AC3E}">
        <p14:creationId xmlns:p14="http://schemas.microsoft.com/office/powerpoint/2010/main" val="1702625621"/>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a:t>Le développement somatique </a:t>
            </a:r>
            <a:br>
              <a:rPr lang="fr-FR" dirty="0"/>
            </a:br>
            <a:r>
              <a:rPr lang="fr-FR" dirty="0"/>
              <a:t>croissance et maturation de l’enfant</a:t>
            </a:r>
          </a:p>
        </p:txBody>
      </p:sp>
      <p:sp>
        <p:nvSpPr>
          <p:cNvPr id="3" name="Espace réservé du contenu 2"/>
          <p:cNvSpPr>
            <a:spLocks noGrp="1"/>
          </p:cNvSpPr>
          <p:nvPr>
            <p:ph idx="1"/>
          </p:nvPr>
        </p:nvSpPr>
        <p:spPr/>
        <p:txBody>
          <a:bodyPr>
            <a:normAutofit fontScale="92500"/>
          </a:bodyPr>
          <a:lstStyle/>
          <a:p>
            <a:r>
              <a:rPr lang="fr-FR" b="1" dirty="0"/>
              <a:t>Les facteurs génétiques influençant la croissance</a:t>
            </a:r>
          </a:p>
          <a:p>
            <a:r>
              <a:rPr lang="fr-FR" dirty="0"/>
              <a:t>La croissance s’apprécie en fonction :</a:t>
            </a:r>
          </a:p>
          <a:p>
            <a:r>
              <a:rPr lang="fr-FR" dirty="0"/>
              <a:t>  - du poids</a:t>
            </a:r>
          </a:p>
          <a:p>
            <a:r>
              <a:rPr lang="fr-FR" dirty="0"/>
              <a:t>  - de la taille</a:t>
            </a:r>
          </a:p>
          <a:p>
            <a:r>
              <a:rPr lang="fr-FR" dirty="0"/>
              <a:t>  - des mensurations à la naissance, des parents et descendants.</a:t>
            </a:r>
          </a:p>
          <a:p>
            <a:r>
              <a:rPr lang="fr-FR" dirty="0"/>
              <a:t>Avant l’âge de 3 ans, ce sont les facteurs liés à l’environnement qui prédominent sur la qualité de la croissance, après l’âge de 3 ans ce sont les facteurs génétiques qui s’expriment plus nettement</a:t>
            </a:r>
          </a:p>
          <a:p>
            <a:endParaRPr lang="fr-FR" dirty="0"/>
          </a:p>
          <a:p>
            <a:endParaRPr lang="fr-FR" dirty="0"/>
          </a:p>
        </p:txBody>
      </p:sp>
    </p:spTree>
    <p:extLst>
      <p:ext uri="{BB962C8B-B14F-4D97-AF65-F5344CB8AC3E}">
        <p14:creationId xmlns:p14="http://schemas.microsoft.com/office/powerpoint/2010/main" val="295025307"/>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a:t>Le développement somatique </a:t>
            </a:r>
            <a:br>
              <a:rPr lang="fr-FR" dirty="0"/>
            </a:br>
            <a:r>
              <a:rPr lang="fr-FR" dirty="0"/>
              <a:t>croissance et maturation de l’enfant</a:t>
            </a:r>
          </a:p>
        </p:txBody>
      </p:sp>
      <p:sp>
        <p:nvSpPr>
          <p:cNvPr id="3" name="Espace réservé du contenu 2"/>
          <p:cNvSpPr>
            <a:spLocks noGrp="1"/>
          </p:cNvSpPr>
          <p:nvPr>
            <p:ph idx="1"/>
          </p:nvPr>
        </p:nvSpPr>
        <p:spPr/>
        <p:txBody>
          <a:bodyPr>
            <a:normAutofit fontScale="62500" lnSpcReduction="20000"/>
          </a:bodyPr>
          <a:lstStyle/>
          <a:p>
            <a:r>
              <a:rPr lang="fr-FR" b="1" dirty="0"/>
              <a:t>Les facteurs endocriniens</a:t>
            </a:r>
          </a:p>
          <a:p>
            <a:r>
              <a:rPr lang="fr-FR" dirty="0"/>
              <a:t>1 - L ’hormone de croissance : hormone somatotrope (STH)</a:t>
            </a:r>
          </a:p>
          <a:p>
            <a:endParaRPr lang="fr-FR" dirty="0"/>
          </a:p>
          <a:p>
            <a:r>
              <a:rPr lang="fr-FR" dirty="0"/>
              <a:t>- sécrétée par l ’antéhypophyse lors du sommeil profond</a:t>
            </a:r>
          </a:p>
          <a:p>
            <a:r>
              <a:rPr lang="fr-FR" dirty="0"/>
              <a:t>- stimule la synthèse des protéines du cartilage osseux</a:t>
            </a:r>
          </a:p>
          <a:p>
            <a:r>
              <a:rPr lang="fr-FR" dirty="0"/>
              <a:t>- retient les éléments minéraux : phosphore, calcium</a:t>
            </a:r>
          </a:p>
          <a:p>
            <a:endParaRPr lang="fr-FR" dirty="0"/>
          </a:p>
          <a:p>
            <a:r>
              <a:rPr lang="fr-FR" dirty="0"/>
              <a:t>2 - </a:t>
            </a:r>
            <a:r>
              <a:rPr lang="fr-FR" b="1" dirty="0"/>
              <a:t>Les hormones thyroïdiennes </a:t>
            </a:r>
            <a:r>
              <a:rPr lang="fr-FR" dirty="0"/>
              <a:t>: de la naissance à la fin de la croissance la thyroïde augmente de volume</a:t>
            </a:r>
          </a:p>
          <a:p>
            <a:r>
              <a:rPr lang="fr-FR" dirty="0"/>
              <a:t>- </a:t>
            </a:r>
            <a:r>
              <a:rPr lang="fr-FR" dirty="0" err="1"/>
              <a:t>tyroxine</a:t>
            </a:r>
            <a:r>
              <a:rPr lang="fr-FR" dirty="0"/>
              <a:t> (T3-T4)</a:t>
            </a:r>
          </a:p>
          <a:p>
            <a:r>
              <a:rPr lang="fr-FR" dirty="0"/>
              <a:t>- sécrétion thyroïdienne est un facteur indispensable à l ’évolution de l ’os : principal régulateur de croissance</a:t>
            </a:r>
          </a:p>
          <a:p>
            <a:r>
              <a:rPr lang="fr-FR" dirty="0"/>
              <a:t>- insuffisance thyroïdienne entraîne un ralentissement de la croissance staturale et un retard important de la maturation osseuse</a:t>
            </a:r>
          </a:p>
          <a:p>
            <a:r>
              <a:rPr lang="fr-FR" dirty="0"/>
              <a:t>- dépistage systématique de l ’insuffisance thyroïdienne à la naissance (test de </a:t>
            </a:r>
            <a:r>
              <a:rPr lang="fr-FR" dirty="0" err="1"/>
              <a:t>Guthrie</a:t>
            </a:r>
            <a:r>
              <a:rPr lang="fr-FR" dirty="0"/>
              <a:t>)</a:t>
            </a:r>
          </a:p>
          <a:p>
            <a:endParaRPr lang="fr-FR" dirty="0"/>
          </a:p>
        </p:txBody>
      </p:sp>
    </p:spTree>
    <p:extLst>
      <p:ext uri="{BB962C8B-B14F-4D97-AF65-F5344CB8AC3E}">
        <p14:creationId xmlns:p14="http://schemas.microsoft.com/office/powerpoint/2010/main" val="2011426641"/>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a:t>Le développement somatique </a:t>
            </a:r>
            <a:br>
              <a:rPr lang="fr-FR" dirty="0"/>
            </a:br>
            <a:r>
              <a:rPr lang="fr-FR" dirty="0"/>
              <a:t>croissance et maturation de l’enfant</a:t>
            </a:r>
          </a:p>
        </p:txBody>
      </p:sp>
      <p:sp>
        <p:nvSpPr>
          <p:cNvPr id="3" name="Espace réservé du contenu 2"/>
          <p:cNvSpPr>
            <a:spLocks noGrp="1"/>
          </p:cNvSpPr>
          <p:nvPr>
            <p:ph idx="1"/>
          </p:nvPr>
        </p:nvSpPr>
        <p:spPr>
          <a:xfrm>
            <a:off x="107504" y="1628800"/>
            <a:ext cx="6552728" cy="4525963"/>
          </a:xfrm>
        </p:spPr>
        <p:txBody>
          <a:bodyPr>
            <a:normAutofit fontScale="77500" lnSpcReduction="20000"/>
          </a:bodyPr>
          <a:lstStyle/>
          <a:p>
            <a:r>
              <a:rPr lang="fr-FR" b="1" i="1" dirty="0" err="1" smtClean="0"/>
              <a:t>Tyroxine</a:t>
            </a:r>
            <a:r>
              <a:rPr lang="fr-FR" b="1" dirty="0" smtClean="0"/>
              <a:t> </a:t>
            </a:r>
            <a:r>
              <a:rPr lang="fr-FR" dirty="0"/>
              <a:t>( hormone )  a un rôle dans:</a:t>
            </a:r>
          </a:p>
          <a:p>
            <a:r>
              <a:rPr lang="fr-FR" dirty="0"/>
              <a:t>  - la croissance des os longs ( épiphyses + cartilages de conjugaison ).</a:t>
            </a:r>
          </a:p>
          <a:p>
            <a:r>
              <a:rPr lang="fr-FR" dirty="0"/>
              <a:t>  - la croissance dentaire</a:t>
            </a:r>
          </a:p>
          <a:p>
            <a:r>
              <a:rPr lang="fr-FR" dirty="0"/>
              <a:t>  - le développement des organes génitaux.</a:t>
            </a:r>
          </a:p>
          <a:p>
            <a:r>
              <a:rPr lang="fr-FR" dirty="0"/>
              <a:t>  - le métabolisme – la maturation cérébrale.</a:t>
            </a:r>
          </a:p>
          <a:p>
            <a:endParaRPr lang="fr-FR" dirty="0"/>
          </a:p>
          <a:p>
            <a:r>
              <a:rPr lang="fr-FR" dirty="0"/>
              <a:t>3) </a:t>
            </a:r>
            <a:r>
              <a:rPr lang="fr-FR" b="1" dirty="0"/>
              <a:t>les hormones </a:t>
            </a:r>
            <a:r>
              <a:rPr lang="fr-FR" b="1" dirty="0" err="1"/>
              <a:t>cortico-surrénales</a:t>
            </a:r>
            <a:r>
              <a:rPr lang="fr-FR" b="1" dirty="0"/>
              <a:t> </a:t>
            </a:r>
            <a:r>
              <a:rPr lang="fr-FR" dirty="0"/>
              <a:t>: </a:t>
            </a:r>
          </a:p>
          <a:p>
            <a:r>
              <a:rPr lang="fr-FR" dirty="0"/>
              <a:t>- croissance staturale modifiée en cas de pathologie des surrénales : maladie de Cushing (hypercorticisme)</a:t>
            </a:r>
          </a:p>
          <a:p>
            <a:r>
              <a:rPr lang="fr-FR" dirty="0"/>
              <a:t>- croissance staturale </a:t>
            </a:r>
            <a:r>
              <a:rPr lang="fr-FR" dirty="0" err="1"/>
              <a:t>modifée</a:t>
            </a:r>
            <a:r>
              <a:rPr lang="fr-FR" dirty="0"/>
              <a:t> en cas de traitement prolongé aux corticoïdes</a:t>
            </a:r>
          </a:p>
          <a:p>
            <a:endParaRPr lang="fr-FR"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32240" y="2492896"/>
            <a:ext cx="2411760" cy="2333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665776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a:t>Le développement somatique </a:t>
            </a:r>
            <a:br>
              <a:rPr lang="fr-FR" dirty="0"/>
            </a:br>
            <a:r>
              <a:rPr lang="fr-FR" dirty="0"/>
              <a:t>croissance et maturation de l’enfant</a:t>
            </a:r>
          </a:p>
        </p:txBody>
      </p:sp>
      <p:sp>
        <p:nvSpPr>
          <p:cNvPr id="3" name="Espace réservé du contenu 2"/>
          <p:cNvSpPr>
            <a:spLocks noGrp="1"/>
          </p:cNvSpPr>
          <p:nvPr>
            <p:ph idx="1"/>
          </p:nvPr>
        </p:nvSpPr>
        <p:spPr/>
        <p:txBody>
          <a:bodyPr>
            <a:normAutofit/>
          </a:bodyPr>
          <a:lstStyle/>
          <a:p>
            <a:r>
              <a:rPr lang="fr-FR" sz="2400" dirty="0"/>
              <a:t>4</a:t>
            </a:r>
            <a:r>
              <a:rPr lang="fr-FR" sz="2400" b="1" dirty="0"/>
              <a:t>) Les hormones sexuelles</a:t>
            </a:r>
          </a:p>
          <a:p>
            <a:endParaRPr lang="fr-FR" sz="2400" dirty="0"/>
          </a:p>
          <a:p>
            <a:r>
              <a:rPr lang="fr-FR" sz="2400" dirty="0"/>
              <a:t> les androgènes agissent sur les cartilages de conjugaison</a:t>
            </a:r>
          </a:p>
          <a:p>
            <a:r>
              <a:rPr lang="fr-FR" sz="2400" dirty="0"/>
              <a:t>- régulent la sécrétion de l ’hormone de croissance (STH)</a:t>
            </a:r>
          </a:p>
          <a:p>
            <a:endParaRPr lang="fr-FR" sz="2400" dirty="0"/>
          </a:p>
          <a:p>
            <a:r>
              <a:rPr lang="fr-FR" sz="2400" b="1" dirty="0"/>
              <a:t>les </a:t>
            </a:r>
            <a:r>
              <a:rPr lang="fr-FR" sz="2400" b="1" dirty="0" err="1"/>
              <a:t>oestrogènes</a:t>
            </a:r>
            <a:r>
              <a:rPr lang="fr-FR" sz="2400" b="1" dirty="0"/>
              <a:t> </a:t>
            </a:r>
            <a:r>
              <a:rPr lang="fr-FR" sz="2400" dirty="0"/>
              <a:t>: jouent un rôle essentiel dans la maturation osseuse de la fille principalement</a:t>
            </a:r>
          </a:p>
          <a:p>
            <a:endParaRPr lang="fr-FR" sz="2400" dirty="0"/>
          </a:p>
        </p:txBody>
      </p:sp>
    </p:spTree>
    <p:extLst>
      <p:ext uri="{BB962C8B-B14F-4D97-AF65-F5344CB8AC3E}">
        <p14:creationId xmlns:p14="http://schemas.microsoft.com/office/powerpoint/2010/main" val="718200280"/>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a:t>Le développement somatique </a:t>
            </a:r>
            <a:br>
              <a:rPr lang="fr-FR" dirty="0"/>
            </a:br>
            <a:r>
              <a:rPr lang="fr-FR" dirty="0"/>
              <a:t>croissance et maturation de l’enfant</a:t>
            </a:r>
          </a:p>
        </p:txBody>
      </p:sp>
      <p:sp>
        <p:nvSpPr>
          <p:cNvPr id="3" name="Espace réservé du contenu 2"/>
          <p:cNvSpPr>
            <a:spLocks noGrp="1"/>
          </p:cNvSpPr>
          <p:nvPr>
            <p:ph idx="1"/>
          </p:nvPr>
        </p:nvSpPr>
        <p:spPr/>
        <p:txBody>
          <a:bodyPr>
            <a:normAutofit fontScale="92500"/>
          </a:bodyPr>
          <a:lstStyle/>
          <a:p>
            <a:r>
              <a:rPr lang="fr-FR" b="1" i="1" dirty="0"/>
              <a:t>4 grandes étapes dans la croissance </a:t>
            </a:r>
            <a:r>
              <a:rPr lang="fr-FR" dirty="0"/>
              <a:t>: </a:t>
            </a:r>
          </a:p>
          <a:p>
            <a:endParaRPr lang="fr-FR" dirty="0"/>
          </a:p>
          <a:p>
            <a:r>
              <a:rPr lang="fr-FR" dirty="0"/>
              <a:t>- une période de développement accéléré : la vie intra-utérine</a:t>
            </a:r>
          </a:p>
          <a:p>
            <a:endParaRPr lang="fr-FR" dirty="0"/>
          </a:p>
          <a:p>
            <a:r>
              <a:rPr lang="fr-FR" dirty="0"/>
              <a:t>- deux périodes à évolution rapide : de la naissance à deux ans puis à l ’âge de l ’adolescence</a:t>
            </a:r>
          </a:p>
          <a:p>
            <a:endParaRPr lang="fr-FR" dirty="0"/>
          </a:p>
          <a:p>
            <a:r>
              <a:rPr lang="fr-FR" dirty="0"/>
              <a:t>- une période à développement physique plus lent à l’âge adulte</a:t>
            </a:r>
          </a:p>
          <a:p>
            <a:endParaRPr lang="fr-FR" dirty="0"/>
          </a:p>
          <a:p>
            <a:endParaRPr lang="fr-FR" dirty="0"/>
          </a:p>
        </p:txBody>
      </p:sp>
    </p:spTree>
    <p:extLst>
      <p:ext uri="{BB962C8B-B14F-4D97-AF65-F5344CB8AC3E}">
        <p14:creationId xmlns:p14="http://schemas.microsoft.com/office/powerpoint/2010/main" val="688832494"/>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a:t>Le développement somatique </a:t>
            </a:r>
            <a:br>
              <a:rPr lang="fr-FR" dirty="0"/>
            </a:br>
            <a:r>
              <a:rPr lang="fr-FR" dirty="0"/>
              <a:t>croissance et maturation de l’enfant</a:t>
            </a:r>
          </a:p>
        </p:txBody>
      </p:sp>
      <p:sp>
        <p:nvSpPr>
          <p:cNvPr id="3" name="Espace réservé du contenu 2"/>
          <p:cNvSpPr>
            <a:spLocks noGrp="1"/>
          </p:cNvSpPr>
          <p:nvPr>
            <p:ph idx="1"/>
          </p:nvPr>
        </p:nvSpPr>
        <p:spPr>
          <a:xfrm>
            <a:off x="457200" y="1600200"/>
            <a:ext cx="8229600" cy="5069160"/>
          </a:xfrm>
        </p:spPr>
        <p:txBody>
          <a:bodyPr>
            <a:normAutofit/>
          </a:bodyPr>
          <a:lstStyle/>
          <a:p>
            <a:r>
              <a:rPr lang="fr-FR" sz="1800" dirty="0" smtClean="0"/>
              <a:t>* </a:t>
            </a:r>
            <a:r>
              <a:rPr lang="fr-FR" sz="1800" b="1" dirty="0"/>
              <a:t>La croissance staturale</a:t>
            </a:r>
          </a:p>
          <a:p>
            <a:r>
              <a:rPr lang="fr-FR" sz="1800" dirty="0"/>
              <a:t>Taille en position allongée jusqu’à 2 – 3 ans ( = longueur ).</a:t>
            </a:r>
          </a:p>
          <a:p>
            <a:r>
              <a:rPr lang="fr-FR" sz="1800" dirty="0"/>
              <a:t>En position debout après 3 ans ( = hauteur ).</a:t>
            </a:r>
          </a:p>
          <a:p>
            <a:endParaRPr lang="fr-FR" sz="2400" dirty="0" smtClean="0">
              <a:solidFill>
                <a:srgbClr val="FF0000"/>
              </a:solidFill>
            </a:endParaRPr>
          </a:p>
          <a:p>
            <a:endParaRPr lang="fr-FR" sz="2400" dirty="0">
              <a:solidFill>
                <a:srgbClr val="FF0000"/>
              </a:solidFill>
            </a:endParaRPr>
          </a:p>
          <a:p>
            <a:endParaRPr lang="fr-FR" sz="2400" dirty="0" smtClean="0">
              <a:solidFill>
                <a:srgbClr val="FF0000"/>
              </a:solidFill>
            </a:endParaRPr>
          </a:p>
          <a:p>
            <a:endParaRPr lang="fr-FR" sz="2400" dirty="0">
              <a:solidFill>
                <a:srgbClr val="FF0000"/>
              </a:solidFill>
            </a:endParaRPr>
          </a:p>
          <a:p>
            <a:endParaRPr lang="fr-FR" sz="2000" dirty="0" smtClean="0">
              <a:solidFill>
                <a:srgbClr val="FF0000"/>
              </a:solidFill>
            </a:endParaRPr>
          </a:p>
          <a:p>
            <a:endParaRPr lang="fr-FR" sz="2000" dirty="0">
              <a:solidFill>
                <a:srgbClr val="FF0000"/>
              </a:solidFill>
            </a:endParaRPr>
          </a:p>
          <a:p>
            <a:endParaRPr lang="fr-FR" sz="2000" dirty="0" smtClean="0">
              <a:solidFill>
                <a:srgbClr val="FF0000"/>
              </a:solidFill>
            </a:endParaRPr>
          </a:p>
          <a:p>
            <a:r>
              <a:rPr lang="fr-FR" sz="2000" dirty="0" smtClean="0">
                <a:solidFill>
                  <a:srgbClr val="FF0000"/>
                </a:solidFill>
              </a:rPr>
              <a:t>Taille </a:t>
            </a:r>
            <a:r>
              <a:rPr lang="fr-FR" sz="2000" dirty="0">
                <a:solidFill>
                  <a:srgbClr val="FF0000"/>
                </a:solidFill>
              </a:rPr>
              <a:t>5 à 6 cm / an = de 4 ans à la puberté.</a:t>
            </a:r>
          </a:p>
          <a:p>
            <a:r>
              <a:rPr lang="fr-FR" sz="2000" dirty="0">
                <a:solidFill>
                  <a:srgbClr val="FF0000"/>
                </a:solidFill>
              </a:rPr>
              <a:t>Croissance en taille s’arrête = cartilages </a:t>
            </a:r>
            <a:r>
              <a:rPr lang="fr-FR" sz="2000" dirty="0" err="1">
                <a:solidFill>
                  <a:srgbClr val="FF0000"/>
                </a:solidFill>
              </a:rPr>
              <a:t>diaphyso-épiphysaires</a:t>
            </a:r>
            <a:r>
              <a:rPr lang="fr-FR" sz="2000" dirty="0">
                <a:solidFill>
                  <a:srgbClr val="FF0000"/>
                </a:solidFill>
              </a:rPr>
              <a:t> soudés.</a:t>
            </a:r>
          </a:p>
          <a:p>
            <a:endParaRPr lang="fr-FR" sz="2400"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3928" y="2708920"/>
            <a:ext cx="2808312"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5135697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342900"/>
            <a:ext cx="8761413" cy="617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78476996"/>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122</TotalTime>
  <Words>675</Words>
  <Application>Microsoft Office PowerPoint</Application>
  <PresentationFormat>Affichage à l'écran (4:3)</PresentationFormat>
  <Paragraphs>130</Paragraphs>
  <Slides>23</Slides>
  <Notes>0</Notes>
  <HiddenSlides>0</HiddenSlides>
  <MMClips>0</MMClips>
  <ScaleCrop>false</ScaleCrop>
  <HeadingPairs>
    <vt:vector size="6" baseType="variant">
      <vt:variant>
        <vt:lpstr>Thème</vt:lpstr>
      </vt:variant>
      <vt:variant>
        <vt:i4>1</vt:i4>
      </vt:variant>
      <vt:variant>
        <vt:lpstr>Serveurs OLE incorporés</vt:lpstr>
      </vt:variant>
      <vt:variant>
        <vt:i4>1</vt:i4>
      </vt:variant>
      <vt:variant>
        <vt:lpstr>Titres des diapositives</vt:lpstr>
      </vt:variant>
      <vt:variant>
        <vt:i4>23</vt:i4>
      </vt:variant>
    </vt:vector>
  </HeadingPairs>
  <TitlesOfParts>
    <vt:vector size="25" baseType="lpstr">
      <vt:lpstr>Apex</vt:lpstr>
      <vt:lpstr>Equation</vt:lpstr>
      <vt:lpstr>Le développement staturo-pondéral</vt:lpstr>
      <vt:lpstr>Le développement somatique  croissance et maturation de l’enfant</vt:lpstr>
      <vt:lpstr>Le développement somatique  croissance et maturation de l’enfant</vt:lpstr>
      <vt:lpstr>Le développement somatique  croissance et maturation de l’enfant</vt:lpstr>
      <vt:lpstr>Le développement somatique  croissance et maturation de l’enfant</vt:lpstr>
      <vt:lpstr>Le développement somatique  croissance et maturation de l’enfant</vt:lpstr>
      <vt:lpstr>Le développement somatique  croissance et maturation de l’enfant</vt:lpstr>
      <vt:lpstr>Le développement somatique  croissance et maturation de l’enfant</vt:lpstr>
      <vt:lpstr>Présentation PowerPoint</vt:lpstr>
      <vt:lpstr>Présentation PowerPoint</vt:lpstr>
      <vt:lpstr>Le développement somatique  croissance et maturation de l’enfant</vt:lpstr>
      <vt:lpstr>Présentation PowerPoint</vt:lpstr>
      <vt:lpstr>Le développement somatique  croissance et maturation de l’enfant</vt:lpstr>
      <vt:lpstr>Présentation PowerPoint</vt:lpstr>
      <vt:lpstr>Le développement somatique  croissance et maturation de l’enfant</vt:lpstr>
      <vt:lpstr>Le développement somatique  croissance et maturation de l’enfant</vt:lpstr>
      <vt:lpstr>Présentation PowerPoint</vt:lpstr>
      <vt:lpstr>Le développement somatique  croissance et maturation de l’enfant</vt:lpstr>
      <vt:lpstr>Présentation PowerPoint</vt:lpstr>
      <vt:lpstr>Le développement somatique  croissance et maturation de l’enfant</vt:lpstr>
      <vt:lpstr>Présentation PowerPoint</vt:lpstr>
      <vt:lpstr>Présentation PowerPoint</vt:lpstr>
      <vt:lpstr>Le développement somatique  croissance et maturation de l’enfant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 développement staturo-pondéral</dc:title>
  <dc:creator>microstar</dc:creator>
  <cp:lastModifiedBy>microstar</cp:lastModifiedBy>
  <cp:revision>13</cp:revision>
  <dcterms:created xsi:type="dcterms:W3CDTF">2015-04-16T18:33:34Z</dcterms:created>
  <dcterms:modified xsi:type="dcterms:W3CDTF">2015-04-17T16:18:00Z</dcterms:modified>
</cp:coreProperties>
</file>